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3"/>
  </p:notesMasterIdLst>
  <p:sldIdLst>
    <p:sldId id="256" r:id="rId2"/>
    <p:sldId id="263" r:id="rId3"/>
    <p:sldId id="264" r:id="rId4"/>
    <p:sldId id="261" r:id="rId5"/>
    <p:sldId id="259" r:id="rId6"/>
    <p:sldId id="265" r:id="rId7"/>
    <p:sldId id="266" r:id="rId8"/>
    <p:sldId id="258" r:id="rId9"/>
    <p:sldId id="257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920A-C4A6-4808-A7B7-AE9FE2433385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1CF37-9935-4847-BD99-E69A6669E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1CF37-9935-4847-BD99-E69A6669E0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5E1241-599C-4A93-BCDC-B728A94D2C7D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A0B5EA-050B-4290-8D5E-93BC9C68D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world/article/0,8599,1815845,00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awards.com/tv/secret_life_of_the_american_teenager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impawards.com/2007/knocked_up_ver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orever_21_logo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egasus" pitchFamily="2" charset="0"/>
              </a:rPr>
              <a:t>By Kristin Howell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gasus" pitchFamily="2" charset="0"/>
              </a:rPr>
              <a:t>Trends &amp; Issues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Pegasus" pitchFamily="2" charset="0"/>
              </a:rPr>
              <a:t>Fall 2010</a:t>
            </a:r>
            <a:endParaRPr lang="en-US" dirty="0">
              <a:solidFill>
                <a:schemeClr val="bg1"/>
              </a:solidFill>
              <a:latin typeface="Pegasu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The Glamorization of Teen Pregnancy</a:t>
            </a:r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egasus" pitchFamily="2" charset="0"/>
            </a:endParaRPr>
          </a:p>
        </p:txBody>
      </p:sp>
      <p:pic>
        <p:nvPicPr>
          <p:cNvPr id="4" name="Picture 4" descr="teen pregna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0"/>
            <a:ext cx="2590800" cy="389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 err="1" smtClean="0"/>
              <a:t>Gulli</a:t>
            </a:r>
            <a:r>
              <a:rPr lang="en-US" sz="1000" dirty="0" smtClean="0"/>
              <a:t>, Cathy, et al. "Suddenly teen pregnancy is cool? (cover story)." </a:t>
            </a:r>
            <a:r>
              <a:rPr lang="en-US" sz="1000" i="1" dirty="0" smtClean="0"/>
              <a:t>Maclean's</a:t>
            </a:r>
            <a:r>
              <a:rPr lang="en-US" sz="1000" dirty="0" smtClean="0"/>
              <a:t> 121.3 (2008): 40. </a:t>
            </a:r>
            <a:r>
              <a:rPr lang="en-US" sz="1000" i="1" dirty="0" err="1" smtClean="0"/>
              <a:t>MasterFILE</a:t>
            </a:r>
            <a:r>
              <a:rPr lang="en-US" sz="1000" i="1" dirty="0" smtClean="0"/>
              <a:t> Premier</a:t>
            </a:r>
            <a:r>
              <a:rPr lang="en-US" sz="1000" dirty="0" smtClean="0"/>
              <a:t>. EBSCO. Web. 13 Oct. 2010</a:t>
            </a:r>
            <a:r>
              <a:rPr lang="en-US" sz="1000" dirty="0" smtClean="0"/>
              <a:t>.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1000" dirty="0" smtClean="0"/>
              <a:t>NEAL, CONAN. "Teen Pregnancy: Who's to Blame?." </a:t>
            </a:r>
            <a:r>
              <a:rPr lang="en-US" sz="1000" i="1" dirty="0" smtClean="0"/>
              <a:t>Talk of the Nation (NPR)</a:t>
            </a:r>
            <a:r>
              <a:rPr lang="en-US" sz="1000" dirty="0" smtClean="0"/>
              <a:t> (</a:t>
            </a:r>
            <a:r>
              <a:rPr lang="en-US" sz="1000" dirty="0" err="1" smtClean="0"/>
              <a:t>n.d</a:t>
            </a:r>
            <a:r>
              <a:rPr lang="en-US" sz="1000" dirty="0" smtClean="0"/>
              <a:t>.): </a:t>
            </a:r>
            <a:r>
              <a:rPr lang="en-US" sz="1000" i="1" dirty="0" smtClean="0"/>
              <a:t>Newspaper Source</a:t>
            </a:r>
            <a:r>
              <a:rPr lang="en-US" sz="1000" dirty="0" smtClean="0"/>
              <a:t>. EBSCO. Web. 13 Oct. 2010</a:t>
            </a:r>
            <a:r>
              <a:rPr lang="en-US" sz="1000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Kingsbury, Kathleen (June 18, 2008). </a:t>
            </a:r>
            <a:r>
              <a:rPr lang="en-US" sz="10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"Pregnancy Boom at Gloucester </a:t>
            </a:r>
            <a:r>
              <a:rPr lang="en-US" sz="10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High“</a:t>
            </a:r>
            <a:endParaRPr lang="en-US" sz="10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1000" dirty="0" smtClean="0"/>
              <a:t>McKay, Alexander, and Michael Barrett. "Trends in teen pregnancy rates from 1996-2006</a:t>
            </a:r>
            <a:endParaRPr lang="en-US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References</a:t>
            </a:r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r>
              <a:rPr lang="en-US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Between 1991 and 2005, the United States saw a 34 per cent decrease in the birth rate among those aged 15 to 19. But in 2006, that relatively steady decline was reversed. 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Among </a:t>
            </a:r>
            <a:r>
              <a:rPr lang="en-US" sz="1400" dirty="0" smtClean="0">
                <a:solidFill>
                  <a:schemeClr val="bg1"/>
                </a:solidFill>
              </a:rPr>
              <a:t>15- to 17-year-olds, the rate was up three per cent to 22 babies per 1,000 females, and 18- and 19-year-olds jumped four per cent to 73 births for every 1,000.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Teen pregnancy is not a new issue. However it seems that it is becoming more socially acceptable. People seem have a “what’s-the-big-deal?” attitude towards the issue.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On June 18, 2008, </a:t>
            </a:r>
            <a:r>
              <a:rPr lang="en-US" sz="1600" dirty="0" smtClean="0">
                <a:solidFill>
                  <a:schemeClr val="bg1"/>
                </a:solidFill>
              </a:rPr>
              <a:t>news </a:t>
            </a:r>
            <a:r>
              <a:rPr lang="en-US" sz="1600" dirty="0" smtClean="0">
                <a:solidFill>
                  <a:schemeClr val="bg1"/>
                </a:solidFill>
              </a:rPr>
              <a:t>broke that 18 students </a:t>
            </a:r>
            <a:r>
              <a:rPr lang="en-US" sz="1600" dirty="0" smtClean="0">
                <a:solidFill>
                  <a:schemeClr val="bg1"/>
                </a:solidFill>
              </a:rPr>
              <a:t>at Gloucester High school in Massachusetts had </a:t>
            </a:r>
            <a:r>
              <a:rPr lang="en-US" sz="1600" dirty="0" smtClean="0">
                <a:solidFill>
                  <a:schemeClr val="bg1"/>
                </a:solidFill>
              </a:rPr>
              <a:t>become pregnant in the last year, over four times the previous year's reported pregnancies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rgbClr val="FFFF00"/>
              </a:buCl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The principal claimed that the girls made some kind of pact to get </a:t>
            </a:r>
            <a:r>
              <a:rPr lang="en-US" sz="1600" dirty="0" smtClean="0">
                <a:solidFill>
                  <a:schemeClr val="bg1"/>
                </a:solidFill>
              </a:rPr>
              <a:t>pregnant </a:t>
            </a:r>
            <a:r>
              <a:rPr lang="en-US" sz="1600" dirty="0" smtClean="0">
                <a:solidFill>
                  <a:schemeClr val="bg1"/>
                </a:solidFill>
              </a:rPr>
              <a:t>together, </a:t>
            </a:r>
            <a:r>
              <a:rPr lang="en-US" sz="1600" dirty="0" smtClean="0">
                <a:solidFill>
                  <a:schemeClr val="bg1"/>
                </a:solidFill>
              </a:rPr>
              <a:t>one even seeking a homeless 24-year-old man in her pursuits to </a:t>
            </a:r>
            <a:r>
              <a:rPr lang="en-US" sz="1600" dirty="0" smtClean="0">
                <a:solidFill>
                  <a:schemeClr val="bg1"/>
                </a:solidFill>
              </a:rPr>
              <a:t>conceive.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Whether or not there really was a pact, these girls all knew each other and they became pregnant around the same time.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en-US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Pregnancy “Pact”</a:t>
            </a:r>
            <a:endParaRPr lang="en-US" b="1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342900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egasus" pitchFamily="2" charset="0"/>
            </a:endParaRPr>
          </a:p>
        </p:txBody>
      </p:sp>
      <p:pic>
        <p:nvPicPr>
          <p:cNvPr id="2050" name="Picture 2" descr="Return to Main Page for Knocked Up Post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971800"/>
            <a:ext cx="2362200" cy="3504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457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Young Unwed Mothers in Film and Television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egasus" pitchFamily="2" charset="0"/>
            </a:endParaRPr>
          </a:p>
        </p:txBody>
      </p:sp>
      <p:pic>
        <p:nvPicPr>
          <p:cNvPr id="2052" name="Picture 4" descr="Return to Main Page for The Secret Life of the American Teenager Post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209800"/>
            <a:ext cx="2819400" cy="37558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stol-Pal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3048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219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egasus" pitchFamily="2" charset="0"/>
              </a:rPr>
              <a:t>  Rewarding Teen Pregnancy</a:t>
            </a:r>
            <a:endParaRPr lang="en-US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egasu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724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Bristol Palin had a baby as a teenager and……..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3" descr="bristol-palin-dwts-abc-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2667000" cy="3618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51054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…….now she’s on dancing </a:t>
            </a:r>
            <a:r>
              <a:rPr lang="en-US" dirty="0" smtClean="0">
                <a:solidFill>
                  <a:schemeClr val="bg1"/>
                </a:solidFill>
              </a:rPr>
              <a:t>with the stars?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0" y="2895600"/>
            <a:ext cx="13716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Andrea O'Reilly, a women's studies professor at York University in </a:t>
            </a:r>
            <a:r>
              <a:rPr lang="en-US" sz="1800" dirty="0" smtClean="0">
                <a:solidFill>
                  <a:schemeClr val="bg1"/>
                </a:solidFill>
              </a:rPr>
              <a:t>Toronto,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believes  as </a:t>
            </a:r>
            <a:r>
              <a:rPr lang="en-US" sz="1800" dirty="0" smtClean="0">
                <a:solidFill>
                  <a:schemeClr val="bg1"/>
                </a:solidFill>
              </a:rPr>
              <a:t>older women are gaining acceptance as new mothers, adolescent </a:t>
            </a:r>
            <a:r>
              <a:rPr lang="en-US" sz="1800" dirty="0" smtClean="0">
                <a:solidFill>
                  <a:schemeClr val="bg1"/>
                </a:solidFill>
              </a:rPr>
              <a:t>girls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are </a:t>
            </a:r>
            <a:r>
              <a:rPr lang="en-US" sz="1800" dirty="0" smtClean="0">
                <a:solidFill>
                  <a:schemeClr val="bg1"/>
                </a:solidFill>
              </a:rPr>
              <a:t>claiming their maternal rights too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smtClean="0">
                <a:solidFill>
                  <a:schemeClr val="bg1"/>
                </a:solidFill>
              </a:rPr>
              <a:t>"Teen morns are saying, why can't I be </a:t>
            </a:r>
            <a:r>
              <a:rPr lang="en-US" sz="1800" dirty="0" smtClean="0">
                <a:solidFill>
                  <a:schemeClr val="bg1"/>
                </a:solidFill>
              </a:rPr>
              <a:t>a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mother </a:t>
            </a:r>
            <a:r>
              <a:rPr lang="en-US" sz="1800" dirty="0" smtClean="0">
                <a:solidFill>
                  <a:schemeClr val="bg1"/>
                </a:solidFill>
              </a:rPr>
              <a:t>now</a:t>
            </a:r>
            <a:r>
              <a:rPr lang="en-US" sz="1800" dirty="0" smtClean="0">
                <a:solidFill>
                  <a:schemeClr val="bg1"/>
                </a:solidFill>
              </a:rPr>
              <a:t>?"</a:t>
            </a:r>
            <a:r>
              <a:rPr lang="en-US" sz="1800" dirty="0" smtClean="0">
                <a:solidFill>
                  <a:schemeClr val="bg1"/>
                </a:solidFill>
              </a:rPr>
              <a:t> "Before, the time of motherhood was so restricted. Now it's okay at 48. So why not at 18?"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egasus" pitchFamily="2" charset="0"/>
              </a:rPr>
              <a:t>Redefining of Motherhood</a:t>
            </a:r>
            <a:endParaRPr lang="en-US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egasus" pitchFamily="2" charset="0"/>
            </a:endParaRPr>
          </a:p>
        </p:txBody>
      </p:sp>
      <p:pic>
        <p:nvPicPr>
          <p:cNvPr id="27650" name="Picture 2" descr="http://www.teenpregnancysc.org/uploads/Pregnancy2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2339556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One </a:t>
            </a:r>
            <a:r>
              <a:rPr lang="en-US" sz="2400" dirty="0" smtClean="0">
                <a:solidFill>
                  <a:schemeClr val="bg1"/>
                </a:solidFill>
              </a:rPr>
              <a:t>trend observed </a:t>
            </a:r>
            <a:r>
              <a:rPr lang="en-US" sz="2400" dirty="0" smtClean="0">
                <a:solidFill>
                  <a:schemeClr val="bg1"/>
                </a:solidFill>
              </a:rPr>
              <a:t>by Pauline Paterson, director of the YWCA's girls and family programs is </a:t>
            </a:r>
            <a:r>
              <a:rPr lang="en-US" sz="2400" dirty="0" smtClean="0">
                <a:solidFill>
                  <a:schemeClr val="bg1"/>
                </a:solidFill>
              </a:rPr>
              <a:t>a phenomenon called </a:t>
            </a:r>
            <a:r>
              <a:rPr lang="en-US" sz="2400" b="1" u="sng" dirty="0" smtClean="0">
                <a:solidFill>
                  <a:schemeClr val="bg1"/>
                </a:solidFill>
              </a:rPr>
              <a:t>"multi-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daddying</a:t>
            </a:r>
            <a:r>
              <a:rPr lang="en-US" sz="2400" b="1" u="sng" dirty="0" smtClean="0">
                <a:solidFill>
                  <a:schemeClr val="bg1"/>
                </a:solidFill>
              </a:rPr>
              <a:t>." </a:t>
            </a:r>
            <a:r>
              <a:rPr lang="en-US" sz="2400" dirty="0" smtClean="0">
                <a:solidFill>
                  <a:schemeClr val="bg1"/>
                </a:solidFill>
              </a:rPr>
              <a:t>Teen moms are actually having more than one baby with various fathers as a way of forming bonds with new men in their lives--and </a:t>
            </a:r>
            <a:r>
              <a:rPr lang="en-US" sz="2400" dirty="0" smtClean="0">
                <a:solidFill>
                  <a:schemeClr val="bg1"/>
                </a:solidFill>
              </a:rPr>
              <a:t>it's  </a:t>
            </a:r>
            <a:r>
              <a:rPr lang="en-US" sz="2400" dirty="0" smtClean="0">
                <a:solidFill>
                  <a:schemeClr val="bg1"/>
                </a:solidFill>
              </a:rPr>
              <a:t>yet another way </a:t>
            </a:r>
            <a:r>
              <a:rPr lang="en-US" sz="2400" dirty="0" smtClean="0">
                <a:solidFill>
                  <a:schemeClr val="bg1"/>
                </a:solidFill>
              </a:rPr>
              <a:t> that  adolescents  are </a:t>
            </a:r>
            <a:r>
              <a:rPr lang="en-US" sz="2400" dirty="0" smtClean="0">
                <a:solidFill>
                  <a:schemeClr val="bg1"/>
                </a:solidFill>
              </a:rPr>
              <a:t>putting their </a:t>
            </a:r>
            <a:r>
              <a:rPr lang="en-US" sz="2400" dirty="0" smtClean="0">
                <a:solidFill>
                  <a:schemeClr val="bg1"/>
                </a:solidFill>
              </a:rPr>
              <a:t>stamp  </a:t>
            </a:r>
            <a:r>
              <a:rPr lang="en-US" sz="2400" dirty="0" smtClean="0">
                <a:solidFill>
                  <a:schemeClr val="bg1"/>
                </a:solidFill>
              </a:rPr>
              <a:t>on parenthood and establishing new family models.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en-US" sz="4400" b="1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“Multi-</a:t>
            </a:r>
            <a:r>
              <a:rPr lang="en-US" sz="4400" b="1" spc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Daddying</a:t>
            </a:r>
            <a:r>
              <a:rPr lang="en-US" sz="4400" b="1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”</a:t>
            </a:r>
            <a:endParaRPr lang="en-US" b="1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egasus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pany logo">
            <a:hlinkClick r:id="rId3" tooltip="Company logo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95600" y="2971800"/>
            <a:ext cx="2950210" cy="438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686800" cy="1371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ngo BT" pitchFamily="82" charset="0"/>
              </a:rPr>
              <a:t>       </a:t>
            </a:r>
            <a:r>
              <a:rPr lang="en-US" sz="53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Maternity Clothing </a:t>
            </a:r>
            <a:br>
              <a:rPr lang="en-US" sz="53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</a:br>
            <a:r>
              <a:rPr lang="en-US" sz="53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egasus" pitchFamily="2" charset="0"/>
              </a:rPr>
              <a:t>     Line for Teens   </a:t>
            </a:r>
            <a:endParaRPr lang="en-US" sz="5300" b="1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egasus" pitchFamily="2" charset="0"/>
            </a:endParaRPr>
          </a:p>
        </p:txBody>
      </p:sp>
      <p:pic>
        <p:nvPicPr>
          <p:cNvPr id="5" name="Picture 4" descr="maternity_main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505200"/>
            <a:ext cx="7124700" cy="25527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ernity skinny jea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828800"/>
            <a:ext cx="3124200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Maternity Clothing Line for Teens</a:t>
            </a:r>
            <a:endParaRPr lang="en-US" b="1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1816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maternity capslee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676400"/>
            <a:ext cx="2286000" cy="3519053"/>
          </a:xfrm>
          <a:prstGeom prst="rect">
            <a:avLst/>
          </a:prstGeom>
        </p:spPr>
      </p:pic>
      <p:pic>
        <p:nvPicPr>
          <p:cNvPr id="9" name="Picture 8" descr="maternity take 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676400"/>
            <a:ext cx="3657600" cy="4460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609600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7716</TotalTime>
  <Words>506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The Glamorization of Teen Pregnancy</vt:lpstr>
      <vt:lpstr>Slide 2</vt:lpstr>
      <vt:lpstr>              Pregnancy “Pact”</vt:lpstr>
      <vt:lpstr>        </vt:lpstr>
      <vt:lpstr>  Rewarding Teen Pregnancy</vt:lpstr>
      <vt:lpstr>      Redefining of Motherhood</vt:lpstr>
      <vt:lpstr>             “Multi-Daddying”</vt:lpstr>
      <vt:lpstr>       Maternity Clothing       Line for Teens   </vt:lpstr>
      <vt:lpstr>Maternity Clothing Line for Teens</vt:lpstr>
      <vt:lpstr>                   References</vt:lpstr>
      <vt:lpstr>Discussion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Glamorization of Teen Pregnancy</dc:title>
  <dc:creator>User</dc:creator>
  <cp:lastModifiedBy>User</cp:lastModifiedBy>
  <cp:revision>316</cp:revision>
  <dcterms:created xsi:type="dcterms:W3CDTF">2010-10-14T01:04:06Z</dcterms:created>
  <dcterms:modified xsi:type="dcterms:W3CDTF">2010-10-20T21:23:13Z</dcterms:modified>
</cp:coreProperties>
</file>